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9" r:id="rId1"/>
  </p:sldMasterIdLst>
  <p:notesMasterIdLst>
    <p:notesMasterId r:id="rId8"/>
  </p:notesMasterIdLst>
  <p:sldIdLst>
    <p:sldId id="262" r:id="rId2"/>
    <p:sldId id="268" r:id="rId3"/>
    <p:sldId id="269" r:id="rId4"/>
    <p:sldId id="270" r:id="rId5"/>
    <p:sldId id="272" r:id="rId6"/>
    <p:sldId id="271" r:id="rId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25913639-29EC-ED4B-97EB-043F28D265B2}">
          <p14:sldIdLst>
            <p14:sldId id="262"/>
            <p14:sldId id="268"/>
            <p14:sldId id="269"/>
            <p14:sldId id="270"/>
            <p14:sldId id="272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3A34"/>
    <a:srgbClr val="E518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82"/>
    <p:restoredTop sz="94541"/>
  </p:normalViewPr>
  <p:slideViewPr>
    <p:cSldViewPr snapToGrid="0" snapToObjects="1">
      <p:cViewPr varScale="1">
        <p:scale>
          <a:sx n="108" d="100"/>
          <a:sy n="108" d="100"/>
        </p:scale>
        <p:origin x="184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E05BBD-2901-0F46-BE95-156F98B7B0F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3F31E9-6786-864D-8A26-55BB8556449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955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D4F89E9-0F22-2443-B4DB-4377F0CA36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A7DEB3E-B4D5-4B46-9EDA-551F51F611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6E72D3-65C3-4540-9442-3D40CAC0B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E8268-D71C-AD46-9757-F9765DB0D4E9}" type="datetimeFigureOut">
              <a:rPr lang="it-IT" smtClean="0"/>
              <a:t>28/06/18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0C74A2D-E1CE-8C46-A06F-8E22ED501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376C3D4-437D-124C-9155-0D903379C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7A197-FD66-E34E-8769-B659E9D66C0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9201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8E9C45-CADD-0A47-A5DF-B0C460FEE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CC6F689-5D32-1948-88CB-0A61DA5921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5E48B5E-58EE-C548-8114-809F900F3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E8268-D71C-AD46-9757-F9765DB0D4E9}" type="datetimeFigureOut">
              <a:rPr lang="it-IT" smtClean="0"/>
              <a:t>28/06/18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9BDD6FF-E237-084A-BB51-EE9E30E37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9BBBBA9-D960-FD43-ABAC-DC710C129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4E38D-9B8A-214E-A8BE-A7BF37EBEF02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4524573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2D333E51-5EDE-8048-8313-6857F0DB04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C2DA111-D53E-4D42-B9E9-2EA73EA74E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9E3AF9C-4A1F-6946-9731-B416BD46D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E8268-D71C-AD46-9757-F9765DB0D4E9}" type="datetimeFigureOut">
              <a:rPr lang="it-IT" smtClean="0"/>
              <a:t>28/06/18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1FCB14C-2805-4841-993D-392DE629F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F740088-AC5A-FA45-84BF-57D67C982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4E38D-9B8A-214E-A8BE-A7BF37EBEF02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5389213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28213" y="1484394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28213" y="2308306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60625" y="1484394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60625" y="2308306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4E38D-9B8A-214E-A8BE-A7BF37EBEF02}" type="slidenum">
              <a:rPr lang="it-IT" smtClean="0"/>
              <a:t>‹N›</a:t>
            </a:fld>
            <a:endParaRPr lang="it-IT"/>
          </a:p>
        </p:txBody>
      </p:sp>
      <p:sp>
        <p:nvSpPr>
          <p:cNvPr id="10" name="Titolo 1"/>
          <p:cNvSpPr>
            <a:spLocks noGrp="1"/>
          </p:cNvSpPr>
          <p:nvPr>
            <p:ph type="title"/>
          </p:nvPr>
        </p:nvSpPr>
        <p:spPr>
          <a:xfrm>
            <a:off x="440575" y="23150"/>
            <a:ext cx="9202189" cy="1014153"/>
          </a:xfrm>
        </p:spPr>
        <p:txBody>
          <a:bodyPr/>
          <a:lstStyle/>
          <a:p>
            <a:r>
              <a:rPr lang="it-IT"/>
              <a:t>Fare clic per modificare stile</a:t>
            </a:r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577C792-F5F3-5841-B1A0-19643C485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41EBCAC-C28F-3C46-A956-C5B0645A07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E91A8E0-9BF9-BC47-9FCA-C0B6EDA77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E8268-D71C-AD46-9757-F9765DB0D4E9}" type="datetimeFigureOut">
              <a:rPr lang="it-IT" smtClean="0"/>
              <a:t>28/06/18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0EC179F-52EB-6541-8A3B-C1AACC86E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5774340-4537-8449-AFB5-724401CBD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4E38D-9B8A-214E-A8BE-A7BF37EBEF0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8723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3E7244C-E9AB-3843-8985-578556936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13CA0CE-0288-964B-A48E-7E9A74D490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6948123-B46C-954B-8242-997FE982C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E8268-D71C-AD46-9757-F9765DB0D4E9}" type="datetimeFigureOut">
              <a:rPr lang="it-IT" smtClean="0"/>
              <a:t>28/06/18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979D977-2937-2045-9EDE-EF0B40BF0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9D398F7-02A6-044A-B7CF-002239D6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4E38D-9B8A-214E-A8BE-A7BF37EBEF0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3062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AE432C3-6138-B848-B6B7-1E82A9AB6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ABDF601-6CE3-664A-8D2A-F96F8DFF95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0E8DAB7-1978-1F4F-AD8F-D9C1BB15C0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D311005-9AD6-C24D-BFD2-51DAEAED9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E8268-D71C-AD46-9757-F9765DB0D4E9}" type="datetimeFigureOut">
              <a:rPr lang="it-IT" smtClean="0"/>
              <a:t>28/06/18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94F8A35-7427-DD45-8B67-ABF031C7A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C3E7C3B-70B1-F240-A02B-F4F3AE420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4E38D-9B8A-214E-A8BE-A7BF37EBEF0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6492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904906-FA0A-054D-A8C3-721D95954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3149838-BB4B-C644-9DB4-56936917CA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596B81B-73ED-E04E-8440-B9E32828E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440EC97-51EA-EE4E-84CB-C0FEDD9A7E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6836B60-47C7-6941-B5A3-84DB4D6CB7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83F04DEA-C7EC-704D-A998-84687B95D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E8268-D71C-AD46-9757-F9765DB0D4E9}" type="datetimeFigureOut">
              <a:rPr lang="it-IT" smtClean="0"/>
              <a:t>28/06/18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BA000A7-987E-6D44-8579-F919252B4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D6F34E8-EB57-8544-9F12-1E63DB918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4E38D-9B8A-214E-A8BE-A7BF37EBEF0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0565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4A8B14-3247-8747-BB27-265AC5F82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88C940E-996F-5D43-9B8C-BCA13FC3F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E8268-D71C-AD46-9757-F9765DB0D4E9}" type="datetimeFigureOut">
              <a:rPr lang="it-IT" smtClean="0"/>
              <a:t>28/06/18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87CFB33-E642-D24C-8378-46AE4A6F9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615F2A8-1329-F84D-91F3-C6DEE6353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4E38D-9B8A-214E-A8BE-A7BF37EBEF0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00333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29859FB-D357-4645-93E6-F3417840E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E8268-D71C-AD46-9757-F9765DB0D4E9}" type="datetimeFigureOut">
              <a:rPr lang="it-IT" smtClean="0"/>
              <a:t>28/06/18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823DEEE-2296-3E40-8424-6258FD0E8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ACB4929-40BA-964E-8E40-8A5E37616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4E38D-9B8A-214E-A8BE-A7BF37EBEF0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8380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8906FF-19EF-6F46-B640-986CACDD5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7C49DBF-6706-2440-95A5-D11207C26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DA31F76-E48F-A642-8FBB-AF87193B4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0A2000B-8BBE-9D4A-B88D-7CBE2E81A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E8268-D71C-AD46-9757-F9765DB0D4E9}" type="datetimeFigureOut">
              <a:rPr lang="it-IT" smtClean="0"/>
              <a:t>28/06/18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A4EAB22-7CCF-0841-BE9F-C771E4F0B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439FD90-23DD-E74E-B44B-6A1202B04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4E38D-9B8A-214E-A8BE-A7BF37EBEF0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27646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A92543-1621-C842-B13B-B0B02A15E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F5E10F5C-80D9-7345-AB8D-36173F1809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39DB297-D04B-4E46-B51D-5B9E884F43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C149A8A-385E-5B4B-A41E-5952D8162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E8268-D71C-AD46-9757-F9765DB0D4E9}" type="datetimeFigureOut">
              <a:rPr lang="it-IT" smtClean="0"/>
              <a:t>28/06/18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87955D5-6586-9B4F-8723-0E398ACAE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1D30BEF-A66F-004F-BCEC-F953B1CC6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4E38D-9B8A-214E-A8BE-A7BF37EBEF02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84128028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50C0B375-F19C-1A49-9295-D2EF9EA56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7ED1C4F-CAAB-1D46-9439-79F579E11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C53FF5A-AA0D-CC4B-9268-E12C663533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BE8268-D71C-AD46-9757-F9765DB0D4E9}" type="datetimeFigureOut">
              <a:rPr lang="it-IT" smtClean="0"/>
              <a:t>28/06/18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1E1CFFB-CC66-8748-9B85-71EB0C0A51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F318FBD-89B3-8740-9AE2-84B5916584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A4E38D-9B8A-214E-A8BE-A7BF37EBEF02}" type="slidenum">
              <a:rPr lang="it-IT" smtClean="0"/>
              <a:pPr/>
              <a:t>‹N›</a:t>
            </a:fld>
            <a:endParaRPr lang="it-IT" dirty="0"/>
          </a:p>
        </p:txBody>
      </p:sp>
      <p:pic>
        <p:nvPicPr>
          <p:cNvPr id="7" name="Immagine 3">
            <a:extLst>
              <a:ext uri="{FF2B5EF4-FFF2-40B4-BE49-F238E27FC236}">
                <a16:creationId xmlns:a16="http://schemas.microsoft.com/office/drawing/2014/main" id="{E3522746-8981-D045-B6E2-164926C592D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7182" cy="6876930"/>
          </a:xfrm>
          <a:prstGeom prst="rect">
            <a:avLst/>
          </a:prstGeom>
        </p:spPr>
      </p:pic>
      <p:sp>
        <p:nvSpPr>
          <p:cNvPr id="8" name="Triangle 7">
            <a:extLst>
              <a:ext uri="{FF2B5EF4-FFF2-40B4-BE49-F238E27FC236}">
                <a16:creationId xmlns:a16="http://schemas.microsoft.com/office/drawing/2014/main" id="{601B0F7E-FFB2-5C49-8EBE-E5DBF0925A17}"/>
              </a:ext>
            </a:extLst>
          </p:cNvPr>
          <p:cNvSpPr/>
          <p:nvPr userDrawn="1"/>
        </p:nvSpPr>
        <p:spPr>
          <a:xfrm rot="2877816">
            <a:off x="11473088" y="6036639"/>
            <a:ext cx="668247" cy="1378831"/>
          </a:xfrm>
          <a:prstGeom prst="triangle">
            <a:avLst>
              <a:gd name="adj" fmla="val 41028"/>
            </a:avLst>
          </a:prstGeom>
          <a:solidFill>
            <a:srgbClr val="E51829">
              <a:alpha val="28627"/>
            </a:srgbClr>
          </a:solidFill>
          <a:ln>
            <a:solidFill>
              <a:srgbClr val="EC3A34">
                <a:alpha val="3921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21BDC2F5-9EAE-074A-A611-4881EDF88A98}"/>
              </a:ext>
            </a:extLst>
          </p:cNvPr>
          <p:cNvSpPr/>
          <p:nvPr userDrawn="1"/>
        </p:nvSpPr>
        <p:spPr>
          <a:xfrm rot="1753638">
            <a:off x="78336" y="5870494"/>
            <a:ext cx="1952597" cy="562705"/>
          </a:xfrm>
          <a:prstGeom prst="triangle">
            <a:avLst>
              <a:gd name="adj" fmla="val 51874"/>
            </a:avLst>
          </a:prstGeom>
          <a:solidFill>
            <a:srgbClr val="E51829">
              <a:alpha val="28627"/>
            </a:srgbClr>
          </a:solidFill>
          <a:ln>
            <a:solidFill>
              <a:srgbClr val="EC3A34">
                <a:alpha val="3921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005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0" r:id="rId1"/>
    <p:sldLayoutId id="2147483881" r:id="rId2"/>
    <p:sldLayoutId id="2147483882" r:id="rId3"/>
    <p:sldLayoutId id="2147483883" r:id="rId4"/>
    <p:sldLayoutId id="2147483884" r:id="rId5"/>
    <p:sldLayoutId id="2147483885" r:id="rId6"/>
    <p:sldLayoutId id="2147483886" r:id="rId7"/>
    <p:sldLayoutId id="2147483887" r:id="rId8"/>
    <p:sldLayoutId id="2147483888" r:id="rId9"/>
    <p:sldLayoutId id="2147483889" r:id="rId10"/>
    <p:sldLayoutId id="2147483890" r:id="rId11"/>
    <p:sldLayoutId id="2147483653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itychrone.org/" TargetMode="External"/><Relationship Id="rId2" Type="http://schemas.openxmlformats.org/officeDocument/2006/relationships/hyperlink" Target="https://github.com/CityChrone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CityChrone/BigDiv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uber.github.io/deck.gl/showcases/wind/" TargetMode="External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uber.github.io/deck.gl/#/examples/core-layers/hexagon-layer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hyperlink" Target="https://medium.com/vis-g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hyperlink" Target="https://www.authorea.com/users/92108/articles/199720-measuring-the-quality-of-public-transports-in-citie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A6B824A2-2F49-BA4B-A4F4-CFD7469FFF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688" b="14673"/>
          <a:stretch/>
        </p:blipFill>
        <p:spPr>
          <a:xfrm>
            <a:off x="2599841" y="2196934"/>
            <a:ext cx="7206073" cy="2743200"/>
          </a:xfrm>
          <a:prstGeom prst="rect">
            <a:avLst/>
          </a:prstGeom>
          <a:ln w="444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bevel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06727"/>
            <a:ext cx="9144000" cy="1394806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Challenges and Resources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57365" y="5359585"/>
            <a:ext cx="9876890" cy="1655762"/>
          </a:xfrm>
        </p:spPr>
        <p:txBody>
          <a:bodyPr>
            <a:normAutofit/>
          </a:bodyPr>
          <a:lstStyle/>
          <a:p>
            <a:r>
              <a:rPr lang="it-IT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it-IT" b="1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BigDive</a:t>
            </a:r>
            <a:r>
              <a:rPr lang="it-IT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b="1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</a:t>
            </a:r>
            <a:endParaRPr lang="it-IT" b="1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Indaco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Biazzo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sz="1600" u="sng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www.indacobiazzo.me</a:t>
            </a:r>
            <a:endParaRPr lang="en-US" sz="1600" u="sng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Torino, 28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Giugno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2018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638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9D7E02-6D3B-5F41-B6E7-7ED229E9C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it-IT" dirty="0" err="1"/>
              <a:t>Challenges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C19CBDB-9ECC-3B49-9C22-4B04522488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6914"/>
            <a:ext cx="10515600" cy="4740049"/>
          </a:xfrm>
          <a:ln>
            <a:noFill/>
          </a:ln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it-IT" sz="3500" dirty="0"/>
              <a:t>Data </a:t>
            </a:r>
            <a:r>
              <a:rPr lang="it-IT" sz="3500" dirty="0" err="1"/>
              <a:t>analysis</a:t>
            </a:r>
            <a:r>
              <a:rPr lang="it-IT" sz="3500" dirty="0"/>
              <a:t> &amp; </a:t>
            </a:r>
            <a:r>
              <a:rPr lang="it-IT" sz="3500" dirty="0" err="1"/>
              <a:t>Visualization</a:t>
            </a:r>
            <a:endParaRPr lang="it-IT" sz="3500" dirty="0"/>
          </a:p>
          <a:p>
            <a:pPr marL="0" indent="0">
              <a:buNone/>
            </a:pPr>
            <a:endParaRPr lang="it-IT" b="1" dirty="0">
              <a:solidFill>
                <a:schemeClr val="accent5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it-IT" b="1" dirty="0" err="1">
                <a:solidFill>
                  <a:schemeClr val="accent5">
                    <a:lumMod val="50000"/>
                  </a:schemeClr>
                </a:solidFill>
              </a:rPr>
              <a:t>Fluxes</a:t>
            </a:r>
            <a:r>
              <a:rPr lang="it-IT" b="1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it-IT" b="1" dirty="0" err="1">
                <a:solidFill>
                  <a:schemeClr val="accent5">
                    <a:lumMod val="50000"/>
                  </a:schemeClr>
                </a:solidFill>
              </a:rPr>
              <a:t>visualizator</a:t>
            </a:r>
            <a:r>
              <a:rPr lang="it-IT" b="1" dirty="0">
                <a:solidFill>
                  <a:schemeClr val="accent5">
                    <a:lumMod val="50000"/>
                  </a:schemeClr>
                </a:solidFill>
              </a:rPr>
              <a:t>:</a:t>
            </a:r>
            <a:r>
              <a:rPr lang="it-IT" sz="20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it-IT" sz="2000" dirty="0" err="1">
                <a:solidFill>
                  <a:schemeClr val="accent5">
                    <a:lumMod val="50000"/>
                  </a:schemeClr>
                </a:solidFill>
              </a:rPr>
              <a:t>interactive</a:t>
            </a:r>
            <a:r>
              <a:rPr lang="it-IT" sz="20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it-IT" sz="2000" dirty="0" err="1">
                <a:solidFill>
                  <a:schemeClr val="accent5">
                    <a:lumMod val="50000"/>
                  </a:schemeClr>
                </a:solidFill>
              </a:rPr>
              <a:t>maps</a:t>
            </a:r>
            <a:r>
              <a:rPr lang="it-IT" sz="20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it-IT" sz="2000" dirty="0" err="1">
                <a:solidFill>
                  <a:schemeClr val="accent5">
                    <a:lumMod val="50000"/>
                  </a:schemeClr>
                </a:solidFill>
              </a:rPr>
              <a:t>visualizing</a:t>
            </a:r>
            <a:r>
              <a:rPr lang="it-IT" sz="20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it-IT" sz="2000" dirty="0" err="1">
                <a:solidFill>
                  <a:schemeClr val="accent5">
                    <a:lumMod val="50000"/>
                  </a:schemeClr>
                </a:solidFill>
              </a:rPr>
              <a:t>fluxes</a:t>
            </a:r>
            <a:r>
              <a:rPr lang="it-IT" sz="2000" dirty="0">
                <a:solidFill>
                  <a:schemeClr val="accent5">
                    <a:lumMod val="50000"/>
                  </a:schemeClr>
                </a:solidFill>
              </a:rPr>
              <a:t> of </a:t>
            </a:r>
            <a:r>
              <a:rPr lang="it-IT" sz="2000" dirty="0" err="1">
                <a:solidFill>
                  <a:schemeClr val="accent5">
                    <a:lumMod val="50000"/>
                  </a:schemeClr>
                </a:solidFill>
              </a:rPr>
              <a:t>people</a:t>
            </a:r>
            <a:r>
              <a:rPr lang="it-IT" sz="2000" dirty="0">
                <a:solidFill>
                  <a:schemeClr val="accent5">
                    <a:lumMod val="50000"/>
                  </a:schemeClr>
                </a:solidFill>
              </a:rPr>
              <a:t>, </a:t>
            </a:r>
            <a:r>
              <a:rPr lang="it-IT" sz="2000" dirty="0" err="1">
                <a:solidFill>
                  <a:schemeClr val="accent5">
                    <a:lumMod val="50000"/>
                  </a:schemeClr>
                </a:solidFill>
              </a:rPr>
              <a:t>cars</a:t>
            </a:r>
            <a:r>
              <a:rPr lang="it-IT" sz="2000" dirty="0">
                <a:solidFill>
                  <a:schemeClr val="accent5">
                    <a:lumMod val="50000"/>
                  </a:schemeClr>
                </a:solidFill>
              </a:rPr>
              <a:t>, public </a:t>
            </a:r>
            <a:r>
              <a:rPr lang="it-IT" sz="2000" dirty="0" err="1">
                <a:solidFill>
                  <a:schemeClr val="accent5">
                    <a:lumMod val="50000"/>
                  </a:schemeClr>
                </a:solidFill>
              </a:rPr>
              <a:t>transports</a:t>
            </a:r>
            <a:r>
              <a:rPr lang="it-IT" sz="2000" dirty="0">
                <a:solidFill>
                  <a:schemeClr val="accent5">
                    <a:lumMod val="50000"/>
                  </a:schemeClr>
                </a:solidFill>
              </a:rPr>
              <a:t> in </a:t>
            </a:r>
            <a:r>
              <a:rPr lang="it-IT" sz="2000" dirty="0" err="1">
                <a:solidFill>
                  <a:schemeClr val="accent5">
                    <a:lumMod val="50000"/>
                  </a:schemeClr>
                </a:solidFill>
              </a:rPr>
              <a:t>cities</a:t>
            </a:r>
            <a:r>
              <a:rPr lang="it-IT" sz="2000" dirty="0">
                <a:solidFill>
                  <a:schemeClr val="accent5">
                    <a:lumMod val="75000"/>
                  </a:schemeClr>
                </a:solidFill>
              </a:rPr>
              <a:t>.</a:t>
            </a:r>
          </a:p>
          <a:p>
            <a:pPr marL="0" indent="0">
              <a:buNone/>
            </a:pPr>
            <a:endParaRPr lang="it-IT" sz="2000" b="1" dirty="0">
              <a:solidFill>
                <a:schemeClr val="accent5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it-IT" b="1" dirty="0" err="1">
                <a:solidFill>
                  <a:schemeClr val="accent5">
                    <a:lumMod val="75000"/>
                  </a:schemeClr>
                </a:solidFill>
              </a:rPr>
              <a:t>Parkings</a:t>
            </a:r>
            <a:r>
              <a:rPr lang="it-IT" b="1" dirty="0">
                <a:solidFill>
                  <a:schemeClr val="accent5">
                    <a:lumMod val="75000"/>
                  </a:schemeClr>
                </a:solidFill>
              </a:rPr>
              <a:t> time: </a:t>
            </a:r>
            <a:r>
              <a:rPr lang="it-IT" sz="2000" dirty="0">
                <a:solidFill>
                  <a:schemeClr val="accent5">
                    <a:lumMod val="75000"/>
                  </a:schemeClr>
                </a:solidFill>
              </a:rPr>
              <a:t>estimate </a:t>
            </a:r>
            <a:r>
              <a:rPr lang="it-IT" sz="2000" dirty="0" err="1">
                <a:solidFill>
                  <a:schemeClr val="accent5">
                    <a:lumMod val="75000"/>
                  </a:schemeClr>
                </a:solidFill>
              </a:rPr>
              <a:t>parkings</a:t>
            </a:r>
            <a:r>
              <a:rPr lang="it-IT" sz="2000" dirty="0">
                <a:solidFill>
                  <a:schemeClr val="accent5">
                    <a:lumMod val="75000"/>
                  </a:schemeClr>
                </a:solidFill>
              </a:rPr>
              <a:t> time from data in </a:t>
            </a:r>
            <a:r>
              <a:rPr lang="it-IT" sz="2000" dirty="0" err="1">
                <a:solidFill>
                  <a:schemeClr val="accent5">
                    <a:lumMod val="75000"/>
                  </a:schemeClr>
                </a:solidFill>
              </a:rPr>
              <a:t>cities</a:t>
            </a:r>
            <a:r>
              <a:rPr lang="it-IT" sz="2000" dirty="0">
                <a:solidFill>
                  <a:schemeClr val="accent5">
                    <a:lumMod val="75000"/>
                  </a:schemeClr>
                </a:solidFill>
              </a:rPr>
              <a:t>.</a:t>
            </a:r>
          </a:p>
          <a:p>
            <a:pPr marL="0" indent="0">
              <a:buNone/>
            </a:pPr>
            <a:endParaRPr lang="it-IT" sz="2000" b="1" dirty="0">
              <a:solidFill>
                <a:schemeClr val="accent5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it-IT" b="1" dirty="0" err="1">
                <a:solidFill>
                  <a:schemeClr val="accent2">
                    <a:lumMod val="75000"/>
                  </a:schemeClr>
                </a:solidFill>
              </a:rPr>
              <a:t>Patterns</a:t>
            </a:r>
            <a:r>
              <a:rPr lang="it-IT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it-IT" b="1" dirty="0" err="1">
                <a:solidFill>
                  <a:schemeClr val="accent2">
                    <a:lumMod val="75000"/>
                  </a:schemeClr>
                </a:solidFill>
              </a:rPr>
              <a:t>changes</a:t>
            </a:r>
            <a:r>
              <a:rPr lang="it-IT" b="1" dirty="0">
                <a:solidFill>
                  <a:schemeClr val="accent2">
                    <a:lumMod val="75000"/>
                  </a:schemeClr>
                </a:solidFill>
              </a:rPr>
              <a:t>: </a:t>
            </a:r>
            <a:r>
              <a:rPr lang="it-IT" sz="2000" dirty="0" err="1">
                <a:solidFill>
                  <a:schemeClr val="accent2">
                    <a:lumMod val="75000"/>
                  </a:schemeClr>
                </a:solidFill>
              </a:rPr>
              <a:t>indentifing</a:t>
            </a:r>
            <a:r>
              <a:rPr lang="it-IT" sz="20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it-IT" sz="2000" dirty="0" err="1">
                <a:solidFill>
                  <a:schemeClr val="accent2">
                    <a:lumMod val="75000"/>
                  </a:schemeClr>
                </a:solidFill>
              </a:rPr>
              <a:t>user</a:t>
            </a:r>
            <a:r>
              <a:rPr lang="it-IT" sz="20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it-IT" sz="2000" dirty="0" err="1">
                <a:solidFill>
                  <a:schemeClr val="accent2">
                    <a:lumMod val="75000"/>
                  </a:schemeClr>
                </a:solidFill>
              </a:rPr>
              <a:t>behavioral-changes</a:t>
            </a:r>
            <a:r>
              <a:rPr lang="it-IT" sz="2000" dirty="0">
                <a:solidFill>
                  <a:schemeClr val="accent2">
                    <a:lumMod val="75000"/>
                  </a:schemeClr>
                </a:solidFill>
              </a:rPr>
              <a:t> due to special </a:t>
            </a:r>
            <a:r>
              <a:rPr lang="it-IT" sz="2000" dirty="0" err="1">
                <a:solidFill>
                  <a:schemeClr val="accent2">
                    <a:lumMod val="75000"/>
                  </a:schemeClr>
                </a:solidFill>
              </a:rPr>
              <a:t>events</a:t>
            </a:r>
            <a:r>
              <a:rPr lang="it-IT" sz="2000" dirty="0">
                <a:solidFill>
                  <a:schemeClr val="accent2">
                    <a:lumMod val="75000"/>
                  </a:schemeClr>
                </a:solidFill>
              </a:rPr>
              <a:t>, strikes, </a:t>
            </a:r>
            <a:r>
              <a:rPr lang="it-IT" sz="2000" dirty="0" err="1">
                <a:solidFill>
                  <a:schemeClr val="accent2">
                    <a:lumMod val="75000"/>
                  </a:schemeClr>
                </a:solidFill>
              </a:rPr>
              <a:t>wheaters</a:t>
            </a:r>
            <a:r>
              <a:rPr lang="it-IT" sz="2000" dirty="0">
                <a:solidFill>
                  <a:schemeClr val="accent2">
                    <a:lumMod val="75000"/>
                  </a:schemeClr>
                </a:solidFill>
              </a:rPr>
              <a:t>...</a:t>
            </a:r>
          </a:p>
          <a:p>
            <a:pPr marL="0" indent="0">
              <a:buNone/>
            </a:pPr>
            <a:endParaRPr lang="it-IT" sz="2000" dirty="0">
              <a:solidFill>
                <a:schemeClr val="accent5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it-IT" b="1" dirty="0" err="1">
                <a:solidFill>
                  <a:srgbClr val="C00000"/>
                </a:solidFill>
              </a:rPr>
              <a:t>WebGL</a:t>
            </a:r>
            <a:r>
              <a:rPr lang="it-IT" b="1" dirty="0">
                <a:solidFill>
                  <a:srgbClr val="C00000"/>
                </a:solidFill>
              </a:rPr>
              <a:t> </a:t>
            </a:r>
            <a:r>
              <a:rPr lang="it-IT" b="1" dirty="0" err="1">
                <a:solidFill>
                  <a:srgbClr val="C00000"/>
                </a:solidFill>
              </a:rPr>
              <a:t>visualization</a:t>
            </a:r>
            <a:r>
              <a:rPr lang="it-IT" b="1" dirty="0">
                <a:solidFill>
                  <a:srgbClr val="C00000"/>
                </a:solidFill>
              </a:rPr>
              <a:t> </a:t>
            </a:r>
            <a:r>
              <a:rPr lang="it-IT" b="1" dirty="0" err="1">
                <a:solidFill>
                  <a:srgbClr val="C00000"/>
                </a:solidFill>
              </a:rPr>
              <a:t>tools</a:t>
            </a:r>
            <a:r>
              <a:rPr lang="it-IT" dirty="0">
                <a:solidFill>
                  <a:srgbClr val="C00000"/>
                </a:solidFill>
              </a:rPr>
              <a:t>: </a:t>
            </a:r>
            <a:r>
              <a:rPr lang="it-IT" sz="2200" dirty="0" err="1">
                <a:solidFill>
                  <a:srgbClr val="C00000"/>
                </a:solidFill>
              </a:rPr>
              <a:t>using</a:t>
            </a:r>
            <a:r>
              <a:rPr lang="it-IT" sz="2200" dirty="0">
                <a:solidFill>
                  <a:srgbClr val="C00000"/>
                </a:solidFill>
              </a:rPr>
              <a:t> new </a:t>
            </a:r>
            <a:r>
              <a:rPr lang="it-IT" sz="2200" dirty="0" err="1">
                <a:solidFill>
                  <a:srgbClr val="C00000"/>
                </a:solidFill>
              </a:rPr>
              <a:t>uber</a:t>
            </a:r>
            <a:r>
              <a:rPr lang="it-IT" sz="2200" dirty="0">
                <a:solidFill>
                  <a:srgbClr val="C00000"/>
                </a:solidFill>
              </a:rPr>
              <a:t>-Lab open source </a:t>
            </a:r>
            <a:r>
              <a:rPr lang="it-IT" sz="2200" dirty="0" err="1">
                <a:solidFill>
                  <a:srgbClr val="C00000"/>
                </a:solidFill>
              </a:rPr>
              <a:t>library</a:t>
            </a:r>
            <a:r>
              <a:rPr lang="it-IT" sz="2200" dirty="0">
                <a:solidFill>
                  <a:srgbClr val="C00000"/>
                </a:solidFill>
              </a:rPr>
              <a:t> and </a:t>
            </a:r>
            <a:r>
              <a:rPr lang="it-IT" sz="2200" dirty="0" err="1">
                <a:solidFill>
                  <a:srgbClr val="C00000"/>
                </a:solidFill>
              </a:rPr>
              <a:t>frameworks</a:t>
            </a:r>
            <a:r>
              <a:rPr lang="it-IT" sz="2200" dirty="0">
                <a:solidFill>
                  <a:srgbClr val="C00000"/>
                </a:solidFill>
              </a:rPr>
              <a:t> for 					data </a:t>
            </a:r>
            <a:r>
              <a:rPr lang="it-IT" sz="2200" dirty="0" err="1">
                <a:solidFill>
                  <a:srgbClr val="C00000"/>
                </a:solidFill>
              </a:rPr>
              <a:t>visualization</a:t>
            </a:r>
            <a:r>
              <a:rPr lang="it-IT" sz="2200" dirty="0">
                <a:solidFill>
                  <a:srgbClr val="C00000"/>
                </a:solidFill>
              </a:rPr>
              <a:t> on </a:t>
            </a:r>
            <a:r>
              <a:rPr lang="it-IT" sz="2200" dirty="0" err="1">
                <a:solidFill>
                  <a:srgbClr val="C00000"/>
                </a:solidFill>
              </a:rPr>
              <a:t>maps</a:t>
            </a:r>
            <a:r>
              <a:rPr lang="it-IT" sz="2200" dirty="0">
                <a:solidFill>
                  <a:srgbClr val="C00000"/>
                </a:solidFill>
              </a:rPr>
              <a:t>, </a:t>
            </a:r>
            <a:r>
              <a:rPr lang="it-IT" sz="2200" dirty="0" err="1">
                <a:solidFill>
                  <a:srgbClr val="C00000"/>
                </a:solidFill>
              </a:rPr>
              <a:t>like</a:t>
            </a:r>
            <a:r>
              <a:rPr lang="it-IT" sz="2200" dirty="0">
                <a:solidFill>
                  <a:srgbClr val="C00000"/>
                </a:solidFill>
              </a:rPr>
              <a:t> </a:t>
            </a:r>
            <a:r>
              <a:rPr lang="it-IT" sz="2200" dirty="0" err="1">
                <a:solidFill>
                  <a:srgbClr val="C00000"/>
                </a:solidFill>
              </a:rPr>
              <a:t>deck.gl</a:t>
            </a:r>
            <a:r>
              <a:rPr lang="it-IT" sz="2200" dirty="0">
                <a:solidFill>
                  <a:srgbClr val="C00000"/>
                </a:solidFill>
              </a:rPr>
              <a:t> </a:t>
            </a:r>
            <a:endParaRPr lang="it-IT" sz="20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it-IT" b="1" dirty="0">
                <a:solidFill>
                  <a:schemeClr val="accent5">
                    <a:lumMod val="75000"/>
                  </a:schemeClr>
                </a:solidFill>
              </a:rPr>
              <a:t>	</a:t>
            </a:r>
          </a:p>
          <a:p>
            <a:pPr marL="514350" indent="-514350">
              <a:buFont typeface="+mj-lt"/>
              <a:buAutoNum type="arabicPeriod"/>
            </a:pPr>
            <a:endParaRPr lang="it-IT" b="1" dirty="0">
              <a:solidFill>
                <a:schemeClr val="accent5">
                  <a:lumMod val="75000"/>
                </a:schemeClr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it-IT" b="1" dirty="0">
              <a:solidFill>
                <a:schemeClr val="accent5">
                  <a:lumMod val="75000"/>
                </a:schemeClr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4589A11-F2FB-A549-9E3F-C9415052F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4E38D-9B8A-214E-A8BE-A7BF37EBEF02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27223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3F7361-2E00-C74F-B82C-4F63A8F3E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0527"/>
          </a:xfrm>
        </p:spPr>
        <p:txBody>
          <a:bodyPr>
            <a:normAutofit fontScale="90000"/>
          </a:bodyPr>
          <a:lstStyle/>
          <a:p>
            <a:r>
              <a:rPr lang="en-GB" dirty="0"/>
              <a:t>Resources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4C058C4-74DE-8F4A-B9D7-3E5BA8820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3229" cy="4351338"/>
          </a:xfrm>
        </p:spPr>
        <p:txBody>
          <a:bodyPr>
            <a:normAutofit/>
          </a:bodyPr>
          <a:lstStyle/>
          <a:p>
            <a:endParaRPr lang="en-GB" dirty="0">
              <a:hlinkClick r:id="rId2"/>
            </a:endParaRPr>
          </a:p>
          <a:p>
            <a:r>
              <a:rPr lang="en-GB" dirty="0">
                <a:hlinkClick r:id="rId3"/>
              </a:rPr>
              <a:t>citychrone.org </a:t>
            </a:r>
            <a:r>
              <a:rPr lang="en-GB" dirty="0"/>
              <a:t>project: urban science studies.</a:t>
            </a:r>
            <a:endParaRPr lang="en-GB" dirty="0">
              <a:hlinkClick r:id="rId2"/>
            </a:endParaRPr>
          </a:p>
          <a:p>
            <a:endParaRPr lang="en-GB" dirty="0">
              <a:hlinkClick r:id="rId2"/>
            </a:endParaRPr>
          </a:p>
          <a:p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https://github.com/CityChrone</a:t>
            </a:r>
            <a:r>
              <a:rPr lang="en-GB" dirty="0"/>
              <a:t> -- resources for studies about city transports.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983B6E-12D6-2246-A2EB-13376507C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4E38D-9B8A-214E-A8BE-A7BF37EBEF02}" type="slidenum">
              <a:rPr lang="it-IT" smtClean="0"/>
              <a:t>3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B0F323E1-B248-4642-BC16-EA7D2ECFA9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0959" y="3996933"/>
            <a:ext cx="2314288" cy="2314288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AD74D50A-DB1A-9A4B-9AFD-6CA9BADB01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8311" y="1135529"/>
            <a:ext cx="4704809" cy="2535471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C5EC657B-86F5-CE49-8E8E-5F4AA9C2D1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3381" y="3996933"/>
            <a:ext cx="2594695" cy="2342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448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0F6EAE4-F15C-1249-90E0-0AFAC99F8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44278"/>
          </a:xfrm>
        </p:spPr>
        <p:txBody>
          <a:bodyPr>
            <a:normAutofit fontScale="90000"/>
          </a:bodyPr>
          <a:lstStyle/>
          <a:p>
            <a:r>
              <a:rPr lang="en-GB" dirty="0"/>
              <a:t>Notebooks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F8C39E2-EA0B-D044-82F5-51808710F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dirty="0" err="1">
                <a:hlinkClick r:id="rId2"/>
              </a:rPr>
              <a:t>Github</a:t>
            </a:r>
            <a:r>
              <a:rPr lang="en-GB" dirty="0">
                <a:hlinkClick r:id="rId2"/>
              </a:rPr>
              <a:t> repository</a:t>
            </a:r>
            <a:r>
              <a:rPr lang="en-GB" dirty="0"/>
              <a:t> (</a:t>
            </a:r>
            <a:r>
              <a:rPr lang="en-GB" dirty="0" err="1"/>
              <a:t>citychrone</a:t>
            </a:r>
            <a:r>
              <a:rPr lang="en-GB" dirty="0"/>
              <a:t>/</a:t>
            </a:r>
            <a:r>
              <a:rPr lang="en-GB" dirty="0" err="1"/>
              <a:t>BigDive</a:t>
            </a:r>
            <a:r>
              <a:rPr lang="en-GB" dirty="0"/>
              <a:t>)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B90230C-F21E-364D-83E4-4C7062AFA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4E38D-9B8A-214E-A8BE-A7BF37EBEF02}" type="slidenum">
              <a:rPr lang="it-IT" smtClean="0"/>
              <a:t>4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0C07A6E-DD2E-124E-8E27-15A4E8769A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92" t="17647" r="11067" b="8818"/>
          <a:stretch/>
        </p:blipFill>
        <p:spPr>
          <a:xfrm>
            <a:off x="838200" y="2854179"/>
            <a:ext cx="4952012" cy="3218822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49CE6F26-765C-3347-A3E2-4267EBC48F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294" t="17143" r="9613" b="14285"/>
          <a:stretch/>
        </p:blipFill>
        <p:spPr>
          <a:xfrm>
            <a:off x="6135890" y="2854179"/>
            <a:ext cx="5545776" cy="323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519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B5C54C-1E18-2043-BC74-3DBBBB069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1779"/>
          </a:xfrm>
        </p:spPr>
        <p:txBody>
          <a:bodyPr>
            <a:normAutofit fontScale="90000"/>
          </a:bodyPr>
          <a:lstStyle/>
          <a:p>
            <a:r>
              <a:rPr lang="en-GB" dirty="0" err="1"/>
              <a:t>Deck.gl</a:t>
            </a:r>
            <a:endParaRPr lang="en-GB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D61B887-BF47-E149-AB1E-B8CC80E9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4E38D-9B8A-214E-A8BE-A7BF37EBEF02}" type="slidenum">
              <a:rPr lang="it-IT" smtClean="0"/>
              <a:t>5</a:t>
            </a:fld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27F0C0D-3DD3-4D46-A0A7-AD7B8D4D6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271" y="1274948"/>
            <a:ext cx="5182008" cy="3178298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B193CACE-C25C-C542-9365-67359C1E54EC}"/>
              </a:ext>
            </a:extLst>
          </p:cNvPr>
          <p:cNvSpPr/>
          <p:nvPr/>
        </p:nvSpPr>
        <p:spPr>
          <a:xfrm>
            <a:off x="6324600" y="1274948"/>
            <a:ext cx="120738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000" dirty="0">
                <a:hlinkClick r:id="rId3"/>
              </a:rPr>
              <a:t>wind</a:t>
            </a:r>
            <a:endParaRPr lang="en-GB" sz="4000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E6F22028-2774-DC47-850F-31BB136EA204}"/>
              </a:ext>
            </a:extLst>
          </p:cNvPr>
          <p:cNvSpPr/>
          <p:nvPr/>
        </p:nvSpPr>
        <p:spPr>
          <a:xfrm>
            <a:off x="6324600" y="2200878"/>
            <a:ext cx="117096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000" dirty="0" err="1">
                <a:hlinkClick r:id="rId4"/>
              </a:rPr>
              <a:t>Hexs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3216354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D295549-B35A-3C42-A223-E4977B717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4985"/>
            <a:ext cx="10515600" cy="1325563"/>
          </a:xfrm>
        </p:spPr>
        <p:txBody>
          <a:bodyPr/>
          <a:lstStyle/>
          <a:p>
            <a:r>
              <a:rPr lang="en-GB" dirty="0"/>
              <a:t>Sharing the results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27A1111-7041-2049-83FC-5A1101661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Sharing-platforms, disseminating the results.</a:t>
            </a:r>
          </a:p>
          <a:p>
            <a:r>
              <a:rPr lang="en-GB" dirty="0"/>
              <a:t>Preparation of Medium or </a:t>
            </a:r>
            <a:r>
              <a:rPr lang="en-GB" dirty="0" err="1"/>
              <a:t>Authorea</a:t>
            </a:r>
            <a:r>
              <a:rPr lang="en-GB" dirty="0"/>
              <a:t> article for student portfolio.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EFB79E7-D0AC-2F4A-A8F0-0B1A04A3E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4E38D-9B8A-214E-A8BE-A7BF37EBEF02}" type="slidenum">
              <a:rPr lang="it-IT" smtClean="0"/>
              <a:t>6</a:t>
            </a:fld>
            <a:endParaRPr lang="it-IT"/>
          </a:p>
        </p:txBody>
      </p:sp>
      <p:pic>
        <p:nvPicPr>
          <p:cNvPr id="5" name="Immagine 4">
            <a:hlinkClick r:id="rId2"/>
            <a:extLst>
              <a:ext uri="{FF2B5EF4-FFF2-40B4-BE49-F238E27FC236}">
                <a16:creationId xmlns:a16="http://schemas.microsoft.com/office/drawing/2014/main" id="{B996B793-5C4B-A948-99E5-C76C0E253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362" y="3584616"/>
            <a:ext cx="5954602" cy="1652402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pic>
        <p:nvPicPr>
          <p:cNvPr id="6" name="Immagine 5">
            <a:hlinkClick r:id="rId4"/>
            <a:extLst>
              <a:ext uri="{FF2B5EF4-FFF2-40B4-BE49-F238E27FC236}">
                <a16:creationId xmlns:a16="http://schemas.microsoft.com/office/drawing/2014/main" id="{7ADDC741-2CE9-2A49-9BB4-047D84F110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4001" y="3584616"/>
            <a:ext cx="4382457" cy="1652402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17095485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4649</TotalTime>
  <Words>142</Words>
  <Application>Microsoft Macintosh PowerPoint</Application>
  <PresentationFormat>Widescreen</PresentationFormat>
  <Paragraphs>36</Paragraphs>
  <Slides>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di Office</vt:lpstr>
      <vt:lpstr>Challenges and Resources</vt:lpstr>
      <vt:lpstr>Challenges</vt:lpstr>
      <vt:lpstr>Resources</vt:lpstr>
      <vt:lpstr>Notebooks</vt:lpstr>
      <vt:lpstr>Deck.gl</vt:lpstr>
      <vt:lpstr>Sharing the results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creator>Utente di Microsoft Office</dc:creator>
  <cp:lastModifiedBy>indaco biazzo</cp:lastModifiedBy>
  <cp:revision>60</cp:revision>
  <dcterms:created xsi:type="dcterms:W3CDTF">2017-10-02T14:28:17Z</dcterms:created>
  <dcterms:modified xsi:type="dcterms:W3CDTF">2018-06-28T13:07:23Z</dcterms:modified>
</cp:coreProperties>
</file>

<file path=docProps/thumbnail.jpeg>
</file>